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0"/>
  </p:notesMasterIdLst>
  <p:sldIdLst>
    <p:sldId id="257" r:id="rId2"/>
    <p:sldId id="265" r:id="rId3"/>
    <p:sldId id="266" r:id="rId4"/>
    <p:sldId id="259" r:id="rId5"/>
    <p:sldId id="267" r:id="rId6"/>
    <p:sldId id="293" r:id="rId7"/>
    <p:sldId id="292" r:id="rId8"/>
    <p:sldId id="270" r:id="rId9"/>
    <p:sldId id="271" r:id="rId10"/>
    <p:sldId id="272" r:id="rId11"/>
    <p:sldId id="273" r:id="rId12"/>
    <p:sldId id="274" r:id="rId13"/>
    <p:sldId id="301" r:id="rId14"/>
    <p:sldId id="298" r:id="rId15"/>
    <p:sldId id="278" r:id="rId16"/>
    <p:sldId id="289" r:id="rId17"/>
    <p:sldId id="291" r:id="rId18"/>
    <p:sldId id="290" r:id="rId19"/>
    <p:sldId id="286" r:id="rId20"/>
    <p:sldId id="295" r:id="rId21"/>
    <p:sldId id="297" r:id="rId22"/>
    <p:sldId id="294" r:id="rId23"/>
    <p:sldId id="296" r:id="rId24"/>
    <p:sldId id="299" r:id="rId25"/>
    <p:sldId id="287" r:id="rId26"/>
    <p:sldId id="275" r:id="rId27"/>
    <p:sldId id="276" r:id="rId28"/>
    <p:sldId id="277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에스코어 드림 5 Medium" panose="020B0503030302020204" pitchFamily="34" charset="-127"/>
      <p:regular r:id="rId33"/>
    </p:embeddedFont>
    <p:embeddedFont>
      <p:font typeface="맑은 고딕" panose="020B0503020000020004" pitchFamily="50" charset="-127"/>
      <p:regular r:id="rId31"/>
      <p:bold r:id="rId32"/>
    </p:embeddedFont>
    <p:embeddedFont>
      <p:font typeface="티웨이_항공" panose="02000300000000000000" pitchFamily="2" charset="-127"/>
      <p:regular r:id="rId34"/>
    </p:embeddedFont>
    <p:embeddedFont>
      <p:font typeface="배달의민족 도현" panose="020B0600000101010101" pitchFamily="50" charset="-127"/>
      <p:regular r:id="rId35"/>
    </p:embeddedFont>
    <p:embeddedFont>
      <p:font typeface="에스코어 드림 6 Bold" panose="020B0703030302020204" pitchFamily="34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A47"/>
    <a:srgbClr val="4E5DA7"/>
    <a:srgbClr val="000000"/>
    <a:srgbClr val="FF6699"/>
    <a:srgbClr val="E9F3F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9" autoAdjust="0"/>
    <p:restoredTop sz="82538" autoAdjust="0"/>
  </p:normalViewPr>
  <p:slideViewPr>
    <p:cSldViewPr snapToGrid="0">
      <p:cViewPr varScale="1">
        <p:scale>
          <a:sx n="95" d="100"/>
          <a:sy n="95" d="100"/>
        </p:scale>
        <p:origin x="11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C946B-2D2C-4B2A-8B90-7143BBAA6F91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B9EC7-3C75-43B9-94CA-65B418A7D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09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프로젝트 개요부터 </a:t>
            </a:r>
            <a:r>
              <a:rPr lang="en-US" altLang="ko-KR" dirty="0" err="1" smtClean="0"/>
              <a:t>QnA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순으로 진행하겠습니다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989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프로젝트는 웹과 앱으로 구성되어있습니다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웹의 사용자는 관리자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상담사가</a:t>
            </a:r>
            <a:r>
              <a:rPr lang="ko-KR" altLang="en-US" dirty="0" smtClean="0"/>
              <a:t> 있고 관리자가 상위에 존재하여 </a:t>
            </a:r>
            <a:r>
              <a:rPr lang="ko-KR" altLang="en-US" dirty="0" err="1" smtClean="0"/>
              <a:t>상담사와</a:t>
            </a:r>
            <a:r>
              <a:rPr lang="ko-KR" altLang="en-US" dirty="0" smtClean="0"/>
              <a:t> 제품을 관리합니다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앱의 사용자는 고객입니다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고객은 앱을 통해 </a:t>
            </a:r>
            <a:r>
              <a:rPr lang="en-US" altLang="ko-KR" dirty="0" smtClean="0"/>
              <a:t>QR</a:t>
            </a:r>
            <a:r>
              <a:rPr lang="ko-KR" altLang="en-US" dirty="0" smtClean="0"/>
              <a:t>을 스캔하고 상담에 참여할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163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사용자별</a:t>
            </a:r>
            <a:r>
              <a:rPr lang="ko-KR" altLang="en-US" dirty="0" smtClean="0"/>
              <a:t> 역할 및 권한입니다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이제 화면과 함께 주요 기능을 설명하겠습니다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49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처음 접속하는 화면에서 볼 수 있듯이 전자제품이 테마인 서비스이지만 사이트의 전체적인 분위기가 너무 딱딱하지 않도록 디자인하고 구현하였습니다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처음 접속화면에서는 </a:t>
            </a:r>
            <a:r>
              <a:rPr lang="en-US" altLang="ko-KR" dirty="0" err="1" smtClean="0"/>
              <a:t>Scss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사용해보았습니다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Scss</a:t>
            </a:r>
            <a:r>
              <a:rPr lang="ko-KR" altLang="en-US" dirty="0" smtClean="0"/>
              <a:t>는 전처리 과정을 통해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로 컴파일 되는 스크립트 언어로</a:t>
            </a:r>
            <a:r>
              <a:rPr lang="en-US" altLang="ko-KR" dirty="0" smtClean="0"/>
              <a:t>, CSS</a:t>
            </a:r>
            <a:r>
              <a:rPr lang="ko-KR" altLang="en-US" dirty="0" smtClean="0"/>
              <a:t>를 편리하게 사용할 수 있도록 </a:t>
            </a:r>
            <a:r>
              <a:rPr lang="ko-KR" altLang="en-US" dirty="0" err="1" smtClean="0"/>
              <a:t>추가기능이</a:t>
            </a:r>
            <a:r>
              <a:rPr lang="ko-KR" altLang="en-US" dirty="0" smtClean="0"/>
              <a:t> 있고</a:t>
            </a:r>
            <a:r>
              <a:rPr lang="en-US" altLang="ko-KR" dirty="0" smtClean="0"/>
              <a:t>, 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높여유지보수를 쉽게 해주는 장점이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화면인만큼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Scss</a:t>
            </a:r>
            <a:r>
              <a:rPr lang="ko-KR" altLang="en-US" dirty="0" smtClean="0"/>
              <a:t>를 활용해 지루하지 않도록 만들어보았습니다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49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가장 위에서 정보를 봐야하는 건 관리자이기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 입장에서 어떻게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구성해야할지</a:t>
            </a:r>
            <a:r>
              <a:rPr lang="ko-KR" altLang="en-US" dirty="0" smtClean="0"/>
              <a:t> 고민했습니다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관리자가 </a:t>
            </a:r>
            <a:r>
              <a:rPr lang="ko-KR" altLang="en-US" dirty="0" err="1" smtClean="0"/>
              <a:t>제품관리를</a:t>
            </a:r>
            <a:r>
              <a:rPr lang="ko-KR" altLang="en-US" dirty="0" smtClean="0"/>
              <a:t> 편하게 하기 위해서 제품그룹군에 따른 분류 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조금 더 동적인 모습으로 화면을 구성했습니다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283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webRTC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사용하여 구현한 전체회의 기능입니다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백엔드에서</a:t>
            </a:r>
            <a:r>
              <a:rPr lang="ko-KR" altLang="en-US" dirty="0" smtClean="0"/>
              <a:t> </a:t>
            </a:r>
            <a:r>
              <a:rPr lang="en-US" altLang="ko-KR" sz="1200" dirty="0" err="1" smtClean="0"/>
              <a:t>Openvidu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Rest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api</a:t>
            </a:r>
            <a:r>
              <a:rPr lang="ko-KR" altLang="en-US" sz="1200" dirty="0" err="1" smtClean="0"/>
              <a:t>를</a:t>
            </a:r>
            <a:r>
              <a:rPr lang="ko-KR" altLang="en-US" sz="1200" dirty="0" smtClean="0"/>
              <a:t> 통해 전체 회의 세션</a:t>
            </a:r>
            <a:r>
              <a:rPr lang="ko-KR" altLang="en-US" sz="1200" baseline="0" dirty="0" smtClean="0"/>
              <a:t> 생성하였으며</a:t>
            </a:r>
            <a:r>
              <a:rPr lang="en-US" altLang="ko-KR" sz="1200" baseline="0" dirty="0" smtClean="0"/>
              <a:t>, </a:t>
            </a:r>
            <a:r>
              <a:rPr lang="ko-KR" altLang="en-US" dirty="0" err="1" smtClean="0"/>
              <a:t>프론트엔드에서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openvidu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컴포넌트를 사용하여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18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 smtClean="0"/>
              <a:t>spring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security</a:t>
            </a:r>
            <a:r>
              <a:rPr lang="ko-KR" altLang="en-US" sz="1200" dirty="0" smtClean="0"/>
              <a:t>를 통해 로그인한 유저의 종류에 따라 권한을 부여하여 권한에 따라 접근할 수 있는 범위를 지정하여 관리하였습니다</a:t>
            </a:r>
            <a:r>
              <a:rPr lang="en-US" altLang="ko-KR" sz="1200" dirty="0" smtClean="0"/>
              <a:t>. </a:t>
            </a:r>
            <a:endParaRPr lang="ko-KR" altLang="en-US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 err="1" smtClean="0"/>
              <a:t>jwt</a:t>
            </a:r>
            <a:r>
              <a:rPr lang="ko-KR" altLang="en-US" sz="1200" dirty="0" smtClean="0"/>
              <a:t>를 사용하여 유효성 검사와 사용자 인증을 하였습니다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보안과 네트워크 부하를 고려하여 </a:t>
            </a:r>
            <a:r>
              <a:rPr lang="en-US" altLang="ko-KR" sz="1200" dirty="0" err="1" smtClean="0"/>
              <a:t>jwt</a:t>
            </a:r>
            <a:r>
              <a:rPr lang="ko-KR" altLang="en-US" sz="1200" dirty="0" smtClean="0"/>
              <a:t>에는 최소한의 정보만 넣었습니다</a:t>
            </a:r>
            <a:r>
              <a:rPr lang="en-US" altLang="ko-KR" sz="12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 dirty="0" err="1" smtClean="0"/>
              <a:t>로그인에</a:t>
            </a:r>
            <a:r>
              <a:rPr lang="ko-KR" altLang="en-US" sz="1200" dirty="0" smtClean="0"/>
              <a:t> 성공하면 </a:t>
            </a:r>
            <a:r>
              <a:rPr lang="en-US" altLang="ko-KR" sz="1200" dirty="0" err="1" smtClean="0"/>
              <a:t>accessToken</a:t>
            </a:r>
            <a:r>
              <a:rPr lang="ko-KR" altLang="en-US" sz="1200" dirty="0" smtClean="0"/>
              <a:t>과 </a:t>
            </a:r>
            <a:r>
              <a:rPr lang="en-US" altLang="ko-KR" sz="1200" dirty="0" err="1" smtClean="0"/>
              <a:t>refreshToken</a:t>
            </a:r>
            <a:r>
              <a:rPr lang="ko-KR" altLang="en-US" sz="1200" dirty="0" smtClean="0"/>
              <a:t>을 반환합니다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29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 dirty="0" smtClean="0"/>
              <a:t>제품 이미지 등록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상담사</a:t>
            </a:r>
            <a:r>
              <a:rPr lang="ko-KR" altLang="en-US" sz="1200" dirty="0" smtClean="0"/>
              <a:t> 프로필 등록 등의 이미지 저장 및 관리는 아마존 </a:t>
            </a:r>
            <a:r>
              <a:rPr lang="en-US" altLang="ko-KR" sz="1200" dirty="0" smtClean="0"/>
              <a:t>s3</a:t>
            </a:r>
            <a:r>
              <a:rPr lang="ko-KR" altLang="en-US" sz="1200" dirty="0" smtClean="0"/>
              <a:t>를 사용하였습니다</a:t>
            </a:r>
            <a:r>
              <a:rPr lang="en-US" altLang="ko-KR" sz="12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 dirty="0" smtClean="0"/>
              <a:t>이미지 파일을 </a:t>
            </a:r>
            <a:r>
              <a:rPr lang="en-US" altLang="ko-KR" sz="1200" dirty="0" smtClean="0"/>
              <a:t>s3</a:t>
            </a:r>
            <a:r>
              <a:rPr lang="ko-KR" altLang="en-US" sz="1200" dirty="0" smtClean="0"/>
              <a:t>로 업로드하여 객체 </a:t>
            </a:r>
            <a:r>
              <a:rPr lang="en-US" altLang="ko-KR" sz="1200" dirty="0" err="1" smtClean="0"/>
              <a:t>url</a:t>
            </a:r>
            <a:r>
              <a:rPr lang="ko-KR" altLang="en-US" sz="1200" dirty="0" smtClean="0"/>
              <a:t>을 반환 받아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저장하였습니다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301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 err="1" smtClean="0"/>
              <a:t>Openvidu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Rest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api</a:t>
            </a:r>
            <a:r>
              <a:rPr lang="ko-KR" altLang="en-US" sz="1200" dirty="0" err="1" smtClean="0"/>
              <a:t>를</a:t>
            </a:r>
            <a:r>
              <a:rPr lang="ko-KR" altLang="en-US" sz="1200" dirty="0" smtClean="0"/>
              <a:t> 통해 상담 요청이 오면 세션을 만들고 </a:t>
            </a:r>
            <a:r>
              <a:rPr lang="en-US" altLang="ko-KR" sz="1200" dirty="0" smtClean="0"/>
              <a:t>firebase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fcm</a:t>
            </a:r>
            <a:r>
              <a:rPr lang="ko-KR" altLang="en-US" sz="1200" dirty="0" smtClean="0"/>
              <a:t>을 이용하여 고객에게 상담 시작 알림을 보냅니다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82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 err="1" smtClean="0"/>
              <a:t>kurento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media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server, </a:t>
            </a:r>
            <a:r>
              <a:rPr lang="en-US" altLang="ko-KR" sz="1200" dirty="0" err="1" smtClean="0"/>
              <a:t>openvidu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proxy, </a:t>
            </a:r>
            <a:r>
              <a:rPr lang="en-US" altLang="ko-KR" sz="1200" dirty="0" err="1" smtClean="0"/>
              <a:t>openvidu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coturn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openvidu</a:t>
            </a:r>
            <a:r>
              <a:rPr lang="en-US" altLang="ko-KR" sz="1200" dirty="0" smtClean="0"/>
              <a:t>-server</a:t>
            </a:r>
            <a:r>
              <a:rPr lang="ko-KR" altLang="en-US" sz="1200" dirty="0" smtClean="0"/>
              <a:t>를 </a:t>
            </a:r>
            <a:r>
              <a:rPr lang="ko-KR" altLang="en-US" sz="1200" dirty="0" err="1" smtClean="0"/>
              <a:t>도커</a:t>
            </a:r>
            <a:r>
              <a:rPr lang="ko-KR" altLang="en-US" sz="1200" dirty="0" smtClean="0"/>
              <a:t> 컨테이너로 올려서 사용하였습니다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306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 dirty="0" err="1" smtClean="0"/>
              <a:t>젠킨스를</a:t>
            </a:r>
            <a:r>
              <a:rPr lang="ko-KR" altLang="en-US" sz="1200" dirty="0" smtClean="0"/>
              <a:t> 사용하여 </a:t>
            </a:r>
            <a:r>
              <a:rPr lang="ko-KR" altLang="en-US" sz="1200" dirty="0" err="1" smtClean="0"/>
              <a:t>자동배포를</a:t>
            </a:r>
            <a:r>
              <a:rPr lang="ko-KR" altLang="en-US" sz="1200" dirty="0" smtClean="0"/>
              <a:t> 하였습니다</a:t>
            </a:r>
            <a:r>
              <a:rPr lang="en-US" altLang="ko-KR" sz="1200" dirty="0" smtClean="0"/>
              <a:t>.</a:t>
            </a:r>
            <a:r>
              <a:rPr lang="en-US" altLang="ko-KR" sz="1200" baseline="0" dirty="0" smtClean="0"/>
              <a:t> </a:t>
            </a:r>
            <a:r>
              <a:rPr lang="en-US" altLang="ko-KR" sz="1200" dirty="0" err="1" smtClean="0"/>
              <a:t>Git</a:t>
            </a:r>
            <a:r>
              <a:rPr lang="en-US" altLang="ko-KR" sz="1200" baseline="0" dirty="0" smtClean="0"/>
              <a:t> lab</a:t>
            </a:r>
            <a:r>
              <a:rPr lang="ko-KR" altLang="en-US" sz="1200" baseline="0" dirty="0" smtClean="0"/>
              <a:t>의 </a:t>
            </a:r>
            <a:r>
              <a:rPr lang="en-US" altLang="ko-KR" sz="1200" baseline="0" dirty="0" smtClean="0"/>
              <a:t>web hook </a:t>
            </a:r>
            <a:r>
              <a:rPr lang="ko-KR" altLang="en-US" sz="1200" baseline="0" dirty="0" smtClean="0"/>
              <a:t>기능도 사용하였습니다</a:t>
            </a:r>
            <a:r>
              <a:rPr lang="en-US" altLang="ko-KR" sz="1200" baseline="0" dirty="0" smtClean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091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셀러비는</a:t>
            </a:r>
            <a:r>
              <a:rPr lang="ko-KR" altLang="en-US" dirty="0" smtClean="0"/>
              <a:t> 기업과 고객을 위한 프로젝트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지점의 경계를 허물고</a:t>
            </a:r>
            <a:r>
              <a:rPr lang="en-US" altLang="ko-KR" dirty="0" smtClean="0"/>
              <a:t>,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상담의 부담을 줄일 수 있는 </a:t>
            </a:r>
            <a:r>
              <a:rPr lang="ko-KR" altLang="en-US" dirty="0" err="1" smtClean="0"/>
              <a:t>셀러비</a:t>
            </a:r>
            <a:r>
              <a:rPr lang="ko-KR" altLang="en-US" dirty="0" smtClean="0"/>
              <a:t> 프로젝트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영상을 먼저 시청하겠습니다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87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 </a:t>
            </a:r>
            <a:r>
              <a:rPr lang="en-US" altLang="ko-KR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vidu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제공하는 레퍼런스를 기반으로 필요한 기능을 구현하였습니다</a:t>
            </a: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 </a:t>
            </a:r>
            <a:r>
              <a:rPr lang="en-US" altLang="ko-KR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rtc</a:t>
            </a: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 상담 기능을 구현하는데 필요한 </a:t>
            </a:r>
            <a:r>
              <a:rPr lang="ko-KR" altLang="en-US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웹소켓</a:t>
            </a: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https 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통신</a:t>
            </a: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open </a:t>
            </a:r>
            <a:r>
              <a:rPr lang="en-US" altLang="ko-KR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vidu</a:t>
            </a: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관련 클래스들을 모듈화 하여 의존성을 제거하였습니다</a:t>
            </a: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96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프로젝트에 </a:t>
            </a: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AAC(Android Architecture Component)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기반의 </a:t>
            </a: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MVVM 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패턴을 적용</a:t>
            </a:r>
            <a:endParaRPr lang="ko-KR" altLang="en-US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비동기 프로그래밍을 위해 </a:t>
            </a:r>
            <a:r>
              <a:rPr lang="en-US" altLang="ko-KR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coroutine</a:t>
            </a: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&amp; flow 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  <a:endParaRPr lang="ko-KR" altLang="en-US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dagger2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사용하여 </a:t>
            </a: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 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적용</a:t>
            </a:r>
            <a:endParaRPr lang="ko-KR" altLang="en-US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ko-KR" altLang="en-US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셀러비는</a:t>
            </a:r>
            <a:r>
              <a:rPr lang="ko-KR" altLang="en-US" dirty="0" smtClean="0"/>
              <a:t> 기업과 고객을 위한 프로젝트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88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ko-KR" altLang="en-US" dirty="0" smtClean="0"/>
              <a:t>전자제품을 판매하는 기업은 오프라인 매장을 운영합니다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고객이 많이 몰리는 매장에서는 인력</a:t>
            </a:r>
            <a:r>
              <a:rPr lang="ko-KR" altLang="en-US" baseline="0" dirty="0" smtClean="0"/>
              <a:t> 부족 현상을</a:t>
            </a:r>
            <a:r>
              <a:rPr lang="en-US" altLang="ko-KR" baseline="0" dirty="0" smtClean="0"/>
              <a:t>, 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그렇지 않은 매장에서는 인력을 낭비하는 상황을 겪게 됩니다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0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전자제품에 대한 사전지식이 부족한 경우 전자제품을 구매하기 위해서는 전문가와의 상담이 필요합니다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이때 매장에 상주하는 직원이 모두 상담중인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고객은 상담을 위해 기다려야합니다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때로는 상담원과의 대면 상담이 부담스러운 고객이 있을 수도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이런 문제 상황을 개선하기 위해 </a:t>
            </a:r>
            <a:r>
              <a:rPr lang="ko-KR" altLang="en-US" baseline="0" dirty="0" err="1" smtClean="0"/>
              <a:t>셀러비가</a:t>
            </a:r>
            <a:r>
              <a:rPr lang="ko-KR" altLang="en-US" baseline="0" dirty="0" smtClean="0"/>
              <a:t> 고안되었습니다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01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r>
              <a:rPr lang="ko-KR" altLang="en-US" baseline="0" dirty="0" err="1" smtClean="0"/>
              <a:t>샐러비는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Web</a:t>
            </a:r>
            <a:r>
              <a:rPr lang="ko-KR" altLang="en-US" baseline="0" dirty="0" smtClean="0"/>
              <a:t>과 모바일 간의 화상채팅을 </a:t>
            </a:r>
            <a:r>
              <a:rPr lang="ko-KR" altLang="en-US" baseline="0" dirty="0" err="1" smtClean="0"/>
              <a:t>차별점으로</a:t>
            </a:r>
            <a:r>
              <a:rPr lang="ko-KR" altLang="en-US" baseline="0" dirty="0" smtClean="0"/>
              <a:t> 갖습니다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고객은 </a:t>
            </a:r>
            <a:r>
              <a:rPr lang="ko-KR" altLang="en-US" baseline="0" dirty="0" err="1" smtClean="0"/>
              <a:t>큐알</a:t>
            </a:r>
            <a:r>
              <a:rPr lang="ko-KR" altLang="en-US" baseline="0" dirty="0" smtClean="0"/>
              <a:t> 스캔을 통해 웹 환경에 있는 상담원에게 상담을 요청할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지금부터 </a:t>
            </a:r>
            <a:r>
              <a:rPr lang="ko-KR" altLang="en-US" baseline="0" dirty="0" err="1" smtClean="0"/>
              <a:t>셀러비를</a:t>
            </a:r>
            <a:r>
              <a:rPr lang="ko-KR" altLang="en-US" baseline="0" dirty="0" smtClean="0"/>
              <a:t> 발표하겠습니다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0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16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아키텍처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97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아키텍처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B9EC7-3C75-43B9-94CA-65B418A7D0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41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87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42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8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8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57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03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9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43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8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0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9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3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6.png"/><Relationship Id="rId5" Type="http://schemas.openxmlformats.org/officeDocument/2006/relationships/image" Target="../media/image27.pn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19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34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gi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gi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gif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gif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71" y="4520066"/>
            <a:ext cx="12326471" cy="1231999"/>
          </a:xfrm>
          <a:prstGeom prst="rect">
            <a:avLst/>
          </a:prstGeom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C0D737E-D678-ECCB-1E31-9893946E59AE}"/>
              </a:ext>
            </a:extLst>
          </p:cNvPr>
          <p:cNvSpPr txBox="1"/>
          <p:nvPr/>
        </p:nvSpPr>
        <p:spPr>
          <a:xfrm>
            <a:off x="206188" y="2776180"/>
            <a:ext cx="38010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000" kern="0" dirty="0" err="1" smtClean="0">
                <a:ln w="12700">
                  <a:noFill/>
                </a:ln>
                <a:solidFill>
                  <a:srgbClr val="001A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SellerB</a:t>
            </a:r>
            <a:endParaRPr lang="en-US" altLang="ko-KR" sz="6000" kern="0" dirty="0" smtClean="0">
              <a:ln w="12700">
                <a:noFill/>
              </a:ln>
              <a:solidFill>
                <a:srgbClr val="001A4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051"/>
          <a:stretch/>
        </p:blipFill>
        <p:spPr>
          <a:xfrm>
            <a:off x="3816359" y="2823883"/>
            <a:ext cx="1233771" cy="9094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5019" y="1332292"/>
            <a:ext cx="44486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4000" kern="0" dirty="0" smtClean="0"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언제 어디서나</a:t>
            </a:r>
            <a:r>
              <a:rPr lang="en-US" altLang="ko-KR" sz="4000" kern="0" dirty="0" smtClean="0"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atinLnBrk="0">
              <a:defRPr/>
            </a:pPr>
            <a:r>
              <a:rPr lang="ko-KR" altLang="en-US" sz="4000" kern="0" dirty="0" smtClean="0">
                <a:solidFill>
                  <a:srgbClr val="4E5DA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비대면</a:t>
            </a:r>
            <a:r>
              <a:rPr lang="en-US" altLang="ko-KR" sz="4000" kern="0" dirty="0" smtClean="0"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kern="0" dirty="0" smtClean="0"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상담 서비스</a:t>
            </a:r>
            <a:endParaRPr lang="ko-KR" altLang="en-US" sz="4000" dirty="0"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6188" y="215153"/>
            <a:ext cx="11779624" cy="645458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591671" y="4530856"/>
            <a:ext cx="13321553" cy="1221209"/>
          </a:xfrm>
          <a:prstGeom prst="rect">
            <a:avLst/>
          </a:prstGeom>
          <a:solidFill>
            <a:srgbClr val="000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27342" y="6259319"/>
            <a:ext cx="1658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발표자 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이기덕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29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1218085" y="3778570"/>
            <a:ext cx="95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신혜연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974921" y="3778570"/>
            <a:ext cx="95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임채현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 flipH="1">
            <a:off x="5312427" y="3763792"/>
            <a:ext cx="95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배혜연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7222115" y="3763792"/>
            <a:ext cx="95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이주형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9647451" y="3715567"/>
            <a:ext cx="95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이기덕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964453" y="4256236"/>
            <a:ext cx="13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[FE]</a:t>
            </a: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팀장</a:t>
            </a:r>
            <a:endParaRPr lang="en-US" altLang="ko-KR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 flipH="1">
            <a:off x="3099428" y="4256236"/>
            <a:ext cx="70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[FE]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5296479" y="4256236"/>
            <a:ext cx="86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[BE]</a:t>
            </a:r>
          </a:p>
        </p:txBody>
      </p:sp>
      <p:sp>
        <p:nvSpPr>
          <p:cNvPr id="44" name="TextBox 43"/>
          <p:cNvSpPr txBox="1"/>
          <p:nvPr/>
        </p:nvSpPr>
        <p:spPr>
          <a:xfrm flipH="1">
            <a:off x="7222115" y="4256236"/>
            <a:ext cx="86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[BE]</a:t>
            </a:r>
          </a:p>
        </p:txBody>
      </p:sp>
      <p:sp>
        <p:nvSpPr>
          <p:cNvPr id="45" name="TextBox 44"/>
          <p:cNvSpPr txBox="1"/>
          <p:nvPr/>
        </p:nvSpPr>
        <p:spPr>
          <a:xfrm flipH="1">
            <a:off x="9658919" y="4274444"/>
            <a:ext cx="86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[AOS]</a:t>
            </a:r>
          </a:p>
        </p:txBody>
      </p:sp>
      <p:sp>
        <p:nvSpPr>
          <p:cNvPr id="53" name="순서도: 연결자 52"/>
          <p:cNvSpPr>
            <a:spLocks noChangeAspect="1"/>
          </p:cNvSpPr>
          <p:nvPr/>
        </p:nvSpPr>
        <p:spPr>
          <a:xfrm flipH="1">
            <a:off x="2697561" y="1896348"/>
            <a:ext cx="1440000" cy="1660452"/>
          </a:xfrm>
          <a:prstGeom prst="flowChartConnector">
            <a:avLst/>
          </a:prstGeom>
          <a:blipFill>
            <a:blip r:embed="rId5"/>
            <a:stretch>
              <a:fillRect/>
            </a:stretch>
          </a:blip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연결자 57"/>
          <p:cNvSpPr>
            <a:spLocks noChangeAspect="1"/>
          </p:cNvSpPr>
          <p:nvPr/>
        </p:nvSpPr>
        <p:spPr>
          <a:xfrm flipH="1">
            <a:off x="940726" y="1896348"/>
            <a:ext cx="1404919" cy="1620000"/>
          </a:xfrm>
          <a:prstGeom prst="flowChartConnector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연결자 58"/>
          <p:cNvSpPr>
            <a:spLocks noChangeAspect="1"/>
          </p:cNvSpPr>
          <p:nvPr/>
        </p:nvSpPr>
        <p:spPr>
          <a:xfrm flipH="1">
            <a:off x="9370091" y="1896348"/>
            <a:ext cx="1440000" cy="1660452"/>
          </a:xfrm>
          <a:prstGeom prst="flowChartConnector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연결자 59"/>
          <p:cNvSpPr>
            <a:spLocks noChangeAspect="1"/>
          </p:cNvSpPr>
          <p:nvPr/>
        </p:nvSpPr>
        <p:spPr>
          <a:xfrm flipH="1">
            <a:off x="6944755" y="1896348"/>
            <a:ext cx="1440000" cy="1712395"/>
          </a:xfrm>
          <a:prstGeom prst="flowChartConnector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035067" y="1896348"/>
            <a:ext cx="1440000" cy="1688048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72" name="TextBox 71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기술</a:t>
            </a:r>
            <a:r>
              <a:rPr lang="en-US" altLang="ko-KR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51278" y="4713212"/>
            <a:ext cx="140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 RTC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 </a:t>
            </a:r>
            <a:r>
              <a:rPr lang="ko-KR" altLang="en-US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연결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4755" y="4717902"/>
            <a:ext cx="17908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 RTC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서버관리 및 </a:t>
            </a:r>
            <a:r>
              <a:rPr lang="ko-KR" altLang="en-US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배포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94058" y="4717902"/>
            <a:ext cx="1606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Design/UI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연결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896306" y="4717902"/>
            <a:ext cx="17908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JWT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서버관리 및 배포</a:t>
            </a:r>
            <a:endParaRPr lang="en-US" altLang="ko-KR" sz="14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UCC </a:t>
            </a:r>
            <a:r>
              <a:rPr lang="ko-KR" altLang="en-US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제작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430904" y="4713212"/>
            <a:ext cx="13917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 개발</a:t>
            </a:r>
            <a:endParaRPr lang="en-US" altLang="ko-KR" sz="14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 RTC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인프라 구축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6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31790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88831" y="2901434"/>
            <a:ext cx="321434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</a:t>
            </a:r>
            <a:r>
              <a:rPr lang="en-US" altLang="ko-KR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소개</a:t>
            </a:r>
            <a:endParaRPr lang="en-US" altLang="ko-KR" sz="3600" kern="0" dirty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b="21051"/>
          <a:stretch/>
        </p:blipFill>
        <p:spPr>
          <a:xfrm>
            <a:off x="5785414" y="2443542"/>
            <a:ext cx="621170" cy="4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3" name="Picture 20" descr="https://upload.wikimedia.org/wikipedia/commons/thumb/6/64/Android_logo_2019_%28stacked%29.svg/128px-Android_logo_2019_%28stacked%29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930" y="2363731"/>
            <a:ext cx="838119" cy="73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69" y="4637351"/>
            <a:ext cx="890393" cy="890393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32" y="4192699"/>
            <a:ext cx="557447" cy="628355"/>
          </a:xfrm>
          <a:prstGeom prst="rect">
            <a:avLst/>
          </a:prstGeom>
        </p:spPr>
      </p:pic>
      <p:pic>
        <p:nvPicPr>
          <p:cNvPr id="99" name="Picture 4" descr="Springboot - slipp 반복주기 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841" y="3208998"/>
            <a:ext cx="865555" cy="8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07" y="2059199"/>
            <a:ext cx="1024294" cy="753877"/>
          </a:xfrm>
          <a:prstGeom prst="rect">
            <a:avLst/>
          </a:prstGeom>
        </p:spPr>
      </p:pic>
      <p:pic>
        <p:nvPicPr>
          <p:cNvPr id="101" name="Picture 12" descr="https://openvidu.io/img/logos/openvidu_grey_bg_transp_croppe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60" y="2075865"/>
            <a:ext cx="1497992" cy="77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liblogo.com/img-logo/max/aw314s096-aws-s3-logo-setting-up-aws-s3-for-open-edx-blo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104" y="5736201"/>
            <a:ext cx="1246654" cy="93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모서리가 둥근 직사각형 103"/>
          <p:cNvSpPr/>
          <p:nvPr/>
        </p:nvSpPr>
        <p:spPr>
          <a:xfrm>
            <a:off x="713749" y="2034191"/>
            <a:ext cx="2057294" cy="1500878"/>
          </a:xfrm>
          <a:prstGeom prst="roundRect">
            <a:avLst/>
          </a:prstGeom>
          <a:noFill/>
          <a:ln w="57150"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3168571" y="1556245"/>
            <a:ext cx="8067033" cy="4310299"/>
          </a:xfrm>
          <a:prstGeom prst="roundRect">
            <a:avLst/>
          </a:prstGeom>
          <a:noFill/>
          <a:ln w="57150"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714921" y="4332109"/>
            <a:ext cx="2053077" cy="1500878"/>
          </a:xfrm>
          <a:prstGeom prst="roundRect">
            <a:avLst/>
          </a:prstGeom>
          <a:noFill/>
          <a:ln w="57150"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4597003" y="1809083"/>
            <a:ext cx="5957752" cy="3802976"/>
          </a:xfrm>
          <a:prstGeom prst="roundRect">
            <a:avLst/>
          </a:prstGeom>
          <a:noFill/>
          <a:ln w="57150"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Picture 10" descr="시리즈 | Amazon EC2에 웹 사이트 호스팅하기 - wooyo.lo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76" y="1056042"/>
            <a:ext cx="2498824" cy="167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83" y="3067561"/>
            <a:ext cx="1049297" cy="1043620"/>
          </a:xfrm>
          <a:prstGeom prst="rect">
            <a:avLst/>
          </a:prstGeom>
        </p:spPr>
      </p:pic>
      <p:pic>
        <p:nvPicPr>
          <p:cNvPr id="95" name="Picture 16" descr="post-thumbnai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297" y="3068418"/>
            <a:ext cx="2027090" cy="138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0" r="60685" b="4549"/>
          <a:stretch/>
        </p:blipFill>
        <p:spPr>
          <a:xfrm>
            <a:off x="5137805" y="4139094"/>
            <a:ext cx="738909" cy="799978"/>
          </a:xfrm>
          <a:prstGeom prst="rect">
            <a:avLst/>
          </a:prstGeom>
        </p:spPr>
      </p:pic>
      <p:cxnSp>
        <p:nvCxnSpPr>
          <p:cNvPr id="109" name="직선 화살표 연결선 108"/>
          <p:cNvCxnSpPr/>
          <p:nvPr/>
        </p:nvCxnSpPr>
        <p:spPr>
          <a:xfrm>
            <a:off x="2341935" y="2967475"/>
            <a:ext cx="1055990" cy="591202"/>
          </a:xfrm>
          <a:prstGeom prst="straightConnector1">
            <a:avLst/>
          </a:prstGeom>
          <a:ln w="38100">
            <a:solidFill>
              <a:srgbClr val="324E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V="1">
            <a:off x="2347755" y="4140797"/>
            <a:ext cx="1125448" cy="619811"/>
          </a:xfrm>
          <a:prstGeom prst="straightConnector1">
            <a:avLst/>
          </a:prstGeom>
          <a:ln w="38100">
            <a:solidFill>
              <a:srgbClr val="324E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8370060" y="2967475"/>
            <a:ext cx="696182" cy="447670"/>
          </a:xfrm>
          <a:prstGeom prst="straightConnector1">
            <a:avLst/>
          </a:prstGeom>
          <a:ln w="38100">
            <a:solidFill>
              <a:srgbClr val="324E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>
            <a:off x="4468616" y="3581211"/>
            <a:ext cx="2733471" cy="4072"/>
          </a:xfrm>
          <a:prstGeom prst="straightConnector1">
            <a:avLst/>
          </a:prstGeom>
          <a:ln w="38100">
            <a:solidFill>
              <a:srgbClr val="324E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6733945" y="2672676"/>
            <a:ext cx="756511" cy="517797"/>
          </a:xfrm>
          <a:prstGeom prst="straightConnector1">
            <a:avLst/>
          </a:prstGeom>
          <a:ln w="38100">
            <a:solidFill>
              <a:srgbClr val="324E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4323928" y="4166421"/>
            <a:ext cx="584947" cy="340456"/>
          </a:xfrm>
          <a:prstGeom prst="straightConnector1">
            <a:avLst/>
          </a:prstGeom>
          <a:ln w="38100">
            <a:solidFill>
              <a:srgbClr val="324E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>
            <a:off x="8255147" y="4069871"/>
            <a:ext cx="2424626" cy="1962333"/>
          </a:xfrm>
          <a:prstGeom prst="straightConnector1">
            <a:avLst/>
          </a:prstGeom>
          <a:ln w="38100">
            <a:solidFill>
              <a:srgbClr val="324E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79" y="4254082"/>
            <a:ext cx="1163104" cy="1163104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 flipV="1">
            <a:off x="4199475" y="2850278"/>
            <a:ext cx="701429" cy="511497"/>
          </a:xfrm>
          <a:prstGeom prst="straightConnector1">
            <a:avLst/>
          </a:prstGeom>
          <a:ln w="38100">
            <a:solidFill>
              <a:srgbClr val="324E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863417" y="4111181"/>
            <a:ext cx="638196" cy="395696"/>
          </a:xfrm>
          <a:prstGeom prst="straightConnector1">
            <a:avLst/>
          </a:prstGeom>
          <a:ln w="38100">
            <a:solidFill>
              <a:srgbClr val="324E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298;p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18395" y="4911680"/>
            <a:ext cx="983337" cy="40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01;p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13034" y="5040966"/>
            <a:ext cx="733791" cy="351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6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9" name="Picture 4" descr="Springboot - slipp 반복주기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380" y="3247228"/>
            <a:ext cx="698415" cy="69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63" y="2810599"/>
            <a:ext cx="821398" cy="604546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4126800" y="1524666"/>
            <a:ext cx="7770245" cy="4310299"/>
          </a:xfrm>
          <a:prstGeom prst="roundRect">
            <a:avLst/>
          </a:prstGeom>
          <a:noFill/>
          <a:ln w="57150"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6270716" y="2697283"/>
            <a:ext cx="4871742" cy="2128124"/>
          </a:xfrm>
          <a:prstGeom prst="roundRect">
            <a:avLst/>
          </a:prstGeom>
          <a:noFill/>
          <a:ln w="57150"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Picture 10" descr="시리즈 | Amazon EC2에 웹 사이트 호스팅하기 - wooyo.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337" y="877231"/>
            <a:ext cx="2498824" cy="167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105" y="1694030"/>
            <a:ext cx="838425" cy="833889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0" r="60685" b="4549"/>
          <a:stretch/>
        </p:blipFill>
        <p:spPr>
          <a:xfrm>
            <a:off x="6429922" y="3526601"/>
            <a:ext cx="678395" cy="734463"/>
          </a:xfrm>
          <a:prstGeom prst="rect">
            <a:avLst/>
          </a:prstGeom>
        </p:spPr>
      </p:pic>
      <p:cxnSp>
        <p:nvCxnSpPr>
          <p:cNvPr id="111" name="직선 화살표 연결선 110"/>
          <p:cNvCxnSpPr/>
          <p:nvPr/>
        </p:nvCxnSpPr>
        <p:spPr>
          <a:xfrm flipV="1">
            <a:off x="9179746" y="3190473"/>
            <a:ext cx="606166" cy="264727"/>
          </a:xfrm>
          <a:prstGeom prst="straightConnector1">
            <a:avLst/>
          </a:prstGeom>
          <a:ln w="28575">
            <a:solidFill>
              <a:srgbClr val="001A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7917844" y="4194249"/>
            <a:ext cx="509727" cy="808622"/>
          </a:xfrm>
          <a:prstGeom prst="straightConnector1">
            <a:avLst/>
          </a:prstGeom>
          <a:ln w="28575">
            <a:solidFill>
              <a:srgbClr val="001A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95" y="4566057"/>
            <a:ext cx="936103" cy="936103"/>
          </a:xfrm>
          <a:prstGeom prst="rect">
            <a:avLst/>
          </a:prstGeom>
        </p:spPr>
      </p:pic>
      <p:cxnSp>
        <p:nvCxnSpPr>
          <p:cNvPr id="52" name="직선 화살표 연결선 51"/>
          <p:cNvCxnSpPr>
            <a:stCxn id="37" idx="0"/>
            <a:endCxn id="99" idx="2"/>
          </p:cNvCxnSpPr>
          <p:nvPr/>
        </p:nvCxnSpPr>
        <p:spPr>
          <a:xfrm flipH="1" flipV="1">
            <a:off x="8706588" y="3941865"/>
            <a:ext cx="11563" cy="958278"/>
          </a:xfrm>
          <a:prstGeom prst="straightConnector1">
            <a:avLst/>
          </a:prstGeom>
          <a:ln w="28575">
            <a:solidFill>
              <a:srgbClr val="001A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298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7632" y="1889463"/>
            <a:ext cx="983337" cy="40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01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40963" y="1970983"/>
            <a:ext cx="733791" cy="35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16" descr="post-thumbnai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5" t="13426" r="20752" b="14212"/>
          <a:stretch/>
        </p:blipFill>
        <p:spPr bwMode="auto">
          <a:xfrm>
            <a:off x="8306860" y="4900143"/>
            <a:ext cx="822581" cy="72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urento Media Server v6.1.1. release notes - Kurento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8" t="7913" r="10380" b="7884"/>
          <a:stretch/>
        </p:blipFill>
        <p:spPr bwMode="auto">
          <a:xfrm>
            <a:off x="9785912" y="3801427"/>
            <a:ext cx="1091076" cy="66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>
            <a:off x="9216824" y="3798352"/>
            <a:ext cx="624907" cy="335240"/>
          </a:xfrm>
          <a:prstGeom prst="straightConnector1">
            <a:avLst/>
          </a:prstGeom>
          <a:ln w="28575">
            <a:solidFill>
              <a:srgbClr val="001A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16" descr="post-thumbnail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5" t="13426" r="20752" b="14212"/>
          <a:stretch/>
        </p:blipFill>
        <p:spPr bwMode="auto">
          <a:xfrm>
            <a:off x="7392861" y="3532259"/>
            <a:ext cx="822581" cy="72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십자형 12"/>
          <p:cNvSpPr/>
          <p:nvPr/>
        </p:nvSpPr>
        <p:spPr>
          <a:xfrm>
            <a:off x="7142948" y="3756069"/>
            <a:ext cx="261701" cy="275528"/>
          </a:xfrm>
          <a:prstGeom prst="plus">
            <a:avLst>
              <a:gd name="adj" fmla="val 37557"/>
            </a:avLst>
          </a:prstGeom>
          <a:solidFill>
            <a:srgbClr val="001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19" y="2557994"/>
            <a:ext cx="592679" cy="612012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8" idx="0"/>
          </p:cNvCxnSpPr>
          <p:nvPr/>
        </p:nvCxnSpPr>
        <p:spPr>
          <a:xfrm flipH="1" flipV="1">
            <a:off x="5088552" y="3322836"/>
            <a:ext cx="4395" cy="1243221"/>
          </a:xfrm>
          <a:prstGeom prst="straightConnector1">
            <a:avLst/>
          </a:prstGeom>
          <a:ln w="28575">
            <a:solidFill>
              <a:srgbClr val="001A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8590129" y="2138331"/>
            <a:ext cx="581184" cy="315242"/>
          </a:xfrm>
          <a:prstGeom prst="straightConnector1">
            <a:avLst/>
          </a:prstGeom>
          <a:ln w="28575">
            <a:solidFill>
              <a:srgbClr val="001A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480706" y="2146574"/>
            <a:ext cx="912155" cy="0"/>
          </a:xfrm>
          <a:prstGeom prst="straightConnector1">
            <a:avLst/>
          </a:prstGeom>
          <a:ln w="28575">
            <a:solidFill>
              <a:srgbClr val="001A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시리즈 | IntelliJ - kakdark.lo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8" r="21991"/>
          <a:stretch/>
        </p:blipFill>
        <p:spPr bwMode="auto">
          <a:xfrm>
            <a:off x="1123667" y="3107378"/>
            <a:ext cx="654886" cy="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8" descr="Visual Studio Code [ Download - Logo - icon ] png 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10" descr="Visual Studio Code [ Download - Logo - icon ] png 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 descr="파일의, 유형, vscode 아이콘 에 vscod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739" y="3107378"/>
            <a:ext cx="648691" cy="64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lab Logo transparent PNG - Stick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75" y="4869159"/>
            <a:ext cx="712818" cy="6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직선 화살표 연결선 73"/>
          <p:cNvCxnSpPr/>
          <p:nvPr/>
        </p:nvCxnSpPr>
        <p:spPr>
          <a:xfrm flipV="1">
            <a:off x="2563335" y="5191233"/>
            <a:ext cx="1948375" cy="20660"/>
          </a:xfrm>
          <a:prstGeom prst="straightConnector1">
            <a:avLst/>
          </a:prstGeom>
          <a:ln w="28575">
            <a:solidFill>
              <a:srgbClr val="001A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1969584" y="4255407"/>
            <a:ext cx="0" cy="613752"/>
          </a:xfrm>
          <a:prstGeom prst="straightConnector1">
            <a:avLst/>
          </a:prstGeom>
          <a:ln w="28575">
            <a:solidFill>
              <a:srgbClr val="001A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44590" y="1129404"/>
            <a:ext cx="778940" cy="778940"/>
          </a:xfrm>
          <a:prstGeom prst="rect">
            <a:avLst/>
          </a:prstGeom>
        </p:spPr>
      </p:pic>
      <p:cxnSp>
        <p:nvCxnSpPr>
          <p:cNvPr id="81" name="직선 화살표 연결선 80"/>
          <p:cNvCxnSpPr/>
          <p:nvPr/>
        </p:nvCxnSpPr>
        <p:spPr>
          <a:xfrm>
            <a:off x="1953409" y="2368782"/>
            <a:ext cx="0" cy="613752"/>
          </a:xfrm>
          <a:prstGeom prst="straightConnector1">
            <a:avLst/>
          </a:prstGeom>
          <a:ln w="28575">
            <a:solidFill>
              <a:srgbClr val="001A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62489" y="1938990"/>
            <a:ext cx="1029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SellerB</a:t>
            </a:r>
            <a:endParaRPr lang="en-US" altLang="ko-KR" sz="16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263315" y="4378732"/>
            <a:ext cx="640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push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289029" y="3770950"/>
            <a:ext cx="1490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Source code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907897" y="5269338"/>
            <a:ext cx="1603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Webhook</a:t>
            </a:r>
            <a:endParaRPr lang="en-US" altLang="ko-KR" sz="1600" dirty="0" smtClean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Build trigger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204018" y="3756069"/>
            <a:ext cx="834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build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879888" y="1955316"/>
            <a:ext cx="17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Container run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143192" y="2945902"/>
            <a:ext cx="48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7980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4FAB8B-7BF6-B7C4-A19D-39AB85847FB1}"/>
              </a:ext>
            </a:extLst>
          </p:cNvPr>
          <p:cNvSpPr/>
          <p:nvPr/>
        </p:nvSpPr>
        <p:spPr>
          <a:xfrm>
            <a:off x="2062123" y="1771279"/>
            <a:ext cx="3909999" cy="45557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365" y="2008798"/>
            <a:ext cx="1056136" cy="1056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43" y="4482404"/>
            <a:ext cx="1178723" cy="1178723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>
            <a:off x="3345157" y="3594545"/>
            <a:ext cx="380145" cy="678633"/>
          </a:xfrm>
          <a:prstGeom prst="line">
            <a:avLst/>
          </a:prstGeom>
          <a:ln w="38100">
            <a:solidFill>
              <a:srgbClr val="001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411819" y="3564100"/>
            <a:ext cx="371720" cy="709078"/>
          </a:xfrm>
          <a:prstGeom prst="line">
            <a:avLst/>
          </a:prstGeom>
          <a:ln w="38100">
            <a:solidFill>
              <a:srgbClr val="001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16370" y="3092265"/>
            <a:ext cx="90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4111" y="5720086"/>
            <a:ext cx="90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상담사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46840" y="5720086"/>
            <a:ext cx="90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33" y="4511842"/>
            <a:ext cx="1105741" cy="11057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2E95E1-AD3C-341C-9C5D-41B56B559AD0}"/>
              </a:ext>
            </a:extLst>
          </p:cNvPr>
          <p:cNvSpPr/>
          <p:nvPr/>
        </p:nvSpPr>
        <p:spPr>
          <a:xfrm>
            <a:off x="2075908" y="1353868"/>
            <a:ext cx="3896214" cy="401769"/>
          </a:xfrm>
          <a:prstGeom prst="rect">
            <a:avLst/>
          </a:prstGeom>
          <a:solidFill>
            <a:srgbClr val="4E5DA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</a:t>
            </a:r>
            <a:endParaRPr lang="ko-KR" altLang="en-US" sz="1600" b="1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7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5C3E5F-A2BB-F14D-92BF-719D0459DD80}"/>
              </a:ext>
            </a:extLst>
          </p:cNvPr>
          <p:cNvSpPr/>
          <p:nvPr/>
        </p:nvSpPr>
        <p:spPr>
          <a:xfrm>
            <a:off x="6298587" y="1771280"/>
            <a:ext cx="3896214" cy="45557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82563" algn="ctr" latinLnBrk="0">
              <a:defRPr/>
            </a:pP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2E01FF-F919-44CD-B733-A9783416AC79}"/>
              </a:ext>
            </a:extLst>
          </p:cNvPr>
          <p:cNvSpPr/>
          <p:nvPr/>
        </p:nvSpPr>
        <p:spPr>
          <a:xfrm>
            <a:off x="6298587" y="1353867"/>
            <a:ext cx="3896214" cy="401769"/>
          </a:xfrm>
          <a:prstGeom prst="rect">
            <a:avLst/>
          </a:prstGeom>
          <a:solidFill>
            <a:srgbClr val="FF6699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prstClr val="white"/>
                </a:solidFill>
              </a:rPr>
              <a:t>Mobile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587" y="3092265"/>
            <a:ext cx="1181528" cy="118152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77288" y="4404323"/>
            <a:ext cx="90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고객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49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6843" y="1311545"/>
            <a:ext cx="24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사용자별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역할 및 권한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36624"/>
              </p:ext>
            </p:extLst>
          </p:nvPr>
        </p:nvGraphicFramePr>
        <p:xfrm>
          <a:off x="1106843" y="2097741"/>
          <a:ext cx="10188687" cy="361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6229">
                  <a:extLst>
                    <a:ext uri="{9D8B030D-6E8A-4147-A177-3AD203B41FA5}">
                      <a16:colId xmlns:a16="http://schemas.microsoft.com/office/drawing/2014/main" val="2193449604"/>
                    </a:ext>
                  </a:extLst>
                </a:gridCol>
                <a:gridCol w="3396229">
                  <a:extLst>
                    <a:ext uri="{9D8B030D-6E8A-4147-A177-3AD203B41FA5}">
                      <a16:colId xmlns:a16="http://schemas.microsoft.com/office/drawing/2014/main" val="1841941969"/>
                    </a:ext>
                  </a:extLst>
                </a:gridCol>
                <a:gridCol w="3396229">
                  <a:extLst>
                    <a:ext uri="{9D8B030D-6E8A-4147-A177-3AD203B41FA5}">
                      <a16:colId xmlns:a16="http://schemas.microsoft.com/office/drawing/2014/main" val="3618646693"/>
                    </a:ext>
                  </a:extLst>
                </a:gridCol>
              </a:tblGrid>
              <a:tr h="4849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관리자</a:t>
                      </a:r>
                      <a:r>
                        <a:rPr lang="en-US" altLang="ko-KR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(Manager)</a:t>
                      </a:r>
                      <a:endParaRPr lang="ko-KR" altLang="en-US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5D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0" dirty="0" err="1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상담사</a:t>
                      </a:r>
                      <a:r>
                        <a:rPr lang="en-US" altLang="ko-KR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(Consultant)</a:t>
                      </a:r>
                      <a:endParaRPr lang="ko-KR" altLang="en-US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5D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고객</a:t>
                      </a:r>
                      <a:r>
                        <a:rPr lang="en-US" altLang="ko-KR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(Customer)</a:t>
                      </a:r>
                      <a:endParaRPr lang="ko-KR" altLang="en-US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5D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236821"/>
                  </a:ext>
                </a:extLst>
              </a:tr>
              <a:tr h="3129697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상담사</a:t>
                      </a:r>
                      <a:r>
                        <a:rPr lang="ko-KR" altLang="en-US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등록</a:t>
                      </a:r>
                      <a:endParaRPr lang="en-US" altLang="ko-KR" dirty="0" smtClean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제품 등록</a:t>
                      </a:r>
                      <a:endParaRPr lang="en-US" altLang="ko-KR" dirty="0" smtClean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상담사</a:t>
                      </a:r>
                      <a:r>
                        <a:rPr lang="ko-KR" altLang="en-US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관리</a:t>
                      </a:r>
                      <a:r>
                        <a:rPr lang="ko-KR" altLang="en-US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baseline="0" dirty="0" err="1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상담사별</a:t>
                      </a:r>
                      <a:r>
                        <a:rPr lang="ko-KR" altLang="en-US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후기</a:t>
                      </a:r>
                      <a:r>
                        <a:rPr lang="en-US" altLang="ko-KR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baseline="0" dirty="0" err="1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출결〮상담</a:t>
                      </a:r>
                      <a:r>
                        <a:rPr lang="ko-KR" altLang="en-US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이력 확인</a:t>
                      </a:r>
                      <a:r>
                        <a:rPr lang="en-US" altLang="ko-KR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전체 회의 생성</a:t>
                      </a:r>
                      <a:endParaRPr lang="en-US" altLang="ko-KR" baseline="0" dirty="0" smtClean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공지사항 </a:t>
                      </a:r>
                      <a:r>
                        <a:rPr lang="ko-KR" altLang="en-US" baseline="0" dirty="0" err="1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등록〮관리</a:t>
                      </a:r>
                      <a:r>
                        <a:rPr lang="en-US" altLang="ko-KR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수정</a:t>
                      </a:r>
                      <a:r>
                        <a:rPr lang="en-US" altLang="ko-KR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삭제 가능</a:t>
                      </a:r>
                      <a:r>
                        <a:rPr lang="en-US" altLang="ko-KR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en-US" altLang="ko-KR" dirty="0" smtClean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고객과의 </a:t>
                      </a:r>
                      <a:r>
                        <a:rPr lang="en-US" altLang="ko-KR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1:1 </a:t>
                      </a:r>
                      <a:r>
                        <a:rPr lang="ko-KR" altLang="en-US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상담 진행</a:t>
                      </a:r>
                      <a:endParaRPr lang="en-US" altLang="ko-KR" dirty="0" smtClean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공지사항 확인</a:t>
                      </a:r>
                      <a:r>
                        <a:rPr lang="en-US" altLang="ko-KR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수정</a:t>
                      </a:r>
                      <a:r>
                        <a:rPr lang="en-US" altLang="ko-KR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삭제 불가</a:t>
                      </a:r>
                      <a:r>
                        <a:rPr lang="en-US" altLang="ko-KR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상담 신청</a:t>
                      </a:r>
                      <a:endParaRPr lang="en-US" altLang="ko-KR" dirty="0" smtClean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상담 후기 작성</a:t>
                      </a:r>
                      <a:endParaRPr lang="en-US" altLang="ko-KR" dirty="0" smtClean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제품 구매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21257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36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B11E57-81CF-AACB-D813-CF69D05DB9F4}"/>
              </a:ext>
            </a:extLst>
          </p:cNvPr>
          <p:cNvSpPr/>
          <p:nvPr/>
        </p:nvSpPr>
        <p:spPr>
          <a:xfrm>
            <a:off x="3709559" y="1362936"/>
            <a:ext cx="8125942" cy="266590"/>
          </a:xfrm>
          <a:prstGeom prst="rect">
            <a:avLst/>
          </a:prstGeom>
          <a:solidFill>
            <a:srgbClr val="001A4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err="1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SellerB</a:t>
            </a:r>
            <a:r>
              <a:rPr lang="en-US" altLang="ko-KR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접속 화면</a:t>
            </a:r>
            <a:endParaRPr lang="ko-KR" altLang="en-US" sz="16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D11521-8063-6C33-A87C-49FB346D40AA}"/>
              </a:ext>
            </a:extLst>
          </p:cNvPr>
          <p:cNvSpPr/>
          <p:nvPr/>
        </p:nvSpPr>
        <p:spPr>
          <a:xfrm>
            <a:off x="3709559" y="1664414"/>
            <a:ext cx="8125942" cy="4582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665" y="1766376"/>
            <a:ext cx="7783730" cy="437834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r="15221"/>
          <a:stretch/>
        </p:blipFill>
        <p:spPr>
          <a:xfrm>
            <a:off x="860105" y="2137749"/>
            <a:ext cx="2473993" cy="2003460"/>
          </a:xfrm>
          <a:prstGeom prst="rect">
            <a:avLst/>
          </a:prstGeom>
        </p:spPr>
      </p:pic>
      <p:sp>
        <p:nvSpPr>
          <p:cNvPr id="36" name="Google Shape;295;p24"/>
          <p:cNvSpPr txBox="1"/>
          <p:nvPr/>
        </p:nvSpPr>
        <p:spPr>
          <a:xfrm>
            <a:off x="503602" y="4066098"/>
            <a:ext cx="283049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smtClean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Sass(</a:t>
            </a:r>
            <a:r>
              <a:rPr lang="en-US" sz="2800" dirty="0" err="1" smtClean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Scss</a:t>
            </a:r>
            <a:r>
              <a:rPr lang="en-US" sz="2800" dirty="0" smtClean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) </a:t>
            </a:r>
            <a:endParaRPr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7" name="Google Shape;295;p24"/>
          <p:cNvSpPr txBox="1"/>
          <p:nvPr/>
        </p:nvSpPr>
        <p:spPr>
          <a:xfrm>
            <a:off x="149623" y="4681621"/>
            <a:ext cx="35384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Syntactically Awesome Style Sheets</a:t>
            </a:r>
            <a:endParaRPr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669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B11E57-81CF-AACB-D813-CF69D05DB9F4}"/>
              </a:ext>
            </a:extLst>
          </p:cNvPr>
          <p:cNvSpPr/>
          <p:nvPr/>
        </p:nvSpPr>
        <p:spPr>
          <a:xfrm>
            <a:off x="349321" y="1362936"/>
            <a:ext cx="11530304" cy="266590"/>
          </a:xfrm>
          <a:prstGeom prst="rect">
            <a:avLst/>
          </a:prstGeom>
          <a:solidFill>
            <a:srgbClr val="001A4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 친화적 </a:t>
            </a:r>
            <a:r>
              <a:rPr lang="en-US" altLang="ko-KR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</a:t>
            </a: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적용</a:t>
            </a:r>
            <a:endParaRPr lang="ko-KR" altLang="en-US" sz="16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D11521-8063-6C33-A87C-49FB346D40AA}"/>
              </a:ext>
            </a:extLst>
          </p:cNvPr>
          <p:cNvSpPr/>
          <p:nvPr/>
        </p:nvSpPr>
        <p:spPr>
          <a:xfrm>
            <a:off x="349321" y="1664414"/>
            <a:ext cx="11530304" cy="4582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9" y="2067433"/>
            <a:ext cx="5519352" cy="3776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48" y="2067432"/>
            <a:ext cx="5676331" cy="37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Google Shape;3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161" y="1362936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03;p24"/>
          <p:cNvSpPr txBox="1"/>
          <p:nvPr/>
        </p:nvSpPr>
        <p:spPr>
          <a:xfrm>
            <a:off x="1299132" y="3389761"/>
            <a:ext cx="148478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OpenVidu</a:t>
            </a:r>
            <a:endParaRPr sz="2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B11E57-81CF-AACB-D813-CF69D05DB9F4}"/>
              </a:ext>
            </a:extLst>
          </p:cNvPr>
          <p:cNvSpPr/>
          <p:nvPr/>
        </p:nvSpPr>
        <p:spPr>
          <a:xfrm>
            <a:off x="3709559" y="1362936"/>
            <a:ext cx="8125942" cy="266590"/>
          </a:xfrm>
          <a:prstGeom prst="rect">
            <a:avLst/>
          </a:prstGeom>
          <a:solidFill>
            <a:srgbClr val="001A4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r>
              <a:rPr lang="en-US" altLang="ko-KR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1600" dirty="0" err="1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상담사</a:t>
            </a: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전체 회의</a:t>
            </a:r>
            <a:endParaRPr lang="ko-KR" altLang="en-US" sz="16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D11521-8063-6C33-A87C-49FB346D40AA}"/>
              </a:ext>
            </a:extLst>
          </p:cNvPr>
          <p:cNvSpPr/>
          <p:nvPr/>
        </p:nvSpPr>
        <p:spPr>
          <a:xfrm>
            <a:off x="3709559" y="1664414"/>
            <a:ext cx="8125942" cy="4582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73" y="1876294"/>
            <a:ext cx="7392913" cy="4158513"/>
          </a:xfrm>
          <a:prstGeom prst="rect">
            <a:avLst/>
          </a:prstGeom>
        </p:spPr>
      </p:pic>
      <p:sp>
        <p:nvSpPr>
          <p:cNvPr id="16" name="Google Shape;342;p26"/>
          <p:cNvSpPr txBox="1"/>
          <p:nvPr/>
        </p:nvSpPr>
        <p:spPr>
          <a:xfrm>
            <a:off x="1026811" y="4653961"/>
            <a:ext cx="192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Openvidu</a:t>
            </a:r>
            <a:r>
              <a:rPr lang="ko-KR" sz="2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Rest</a:t>
            </a:r>
            <a:r>
              <a:rPr lang="ko-KR" sz="2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api</a:t>
            </a:r>
            <a:endParaRPr sz="2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7" name="왼쪽/오른쪽 화살표 16"/>
          <p:cNvSpPr/>
          <p:nvPr/>
        </p:nvSpPr>
        <p:spPr>
          <a:xfrm rot="5400000">
            <a:off x="1691083" y="4173911"/>
            <a:ext cx="700877" cy="238284"/>
          </a:xfrm>
          <a:prstGeom prst="leftRightArrow">
            <a:avLst/>
          </a:prstGeom>
          <a:gradFill>
            <a:gsLst>
              <a:gs pos="22000">
                <a:schemeClr val="accent1">
                  <a:lumMod val="45000"/>
                  <a:lumOff val="55000"/>
                </a:schemeClr>
              </a:gs>
              <a:gs pos="90000">
                <a:schemeClr val="accent1">
                  <a:lumMod val="45000"/>
                  <a:lumOff val="55000"/>
                </a:schemeClr>
              </a:gs>
              <a:gs pos="49000">
                <a:schemeClr val="accent1">
                  <a:lumMod val="30000"/>
                  <a:lumOff val="70000"/>
                  <a:alpha val="88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D11521-8063-6C33-A87C-49FB346D40AA}"/>
              </a:ext>
            </a:extLst>
          </p:cNvPr>
          <p:cNvSpPr/>
          <p:nvPr/>
        </p:nvSpPr>
        <p:spPr>
          <a:xfrm>
            <a:off x="235182" y="1664414"/>
            <a:ext cx="3309402" cy="4582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B11E57-81CF-AACB-D813-CF69D05DB9F4}"/>
              </a:ext>
            </a:extLst>
          </p:cNvPr>
          <p:cNvSpPr/>
          <p:nvPr/>
        </p:nvSpPr>
        <p:spPr>
          <a:xfrm>
            <a:off x="3709559" y="1362936"/>
            <a:ext cx="8125942" cy="266590"/>
          </a:xfrm>
          <a:prstGeom prst="rect">
            <a:avLst/>
          </a:prstGeom>
          <a:solidFill>
            <a:srgbClr val="001A4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 Security + </a:t>
            </a:r>
            <a:r>
              <a:rPr lang="en-US" altLang="ko-KR" sz="1600" dirty="0" err="1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jwt</a:t>
            </a:r>
            <a:r>
              <a:rPr lang="en-US" altLang="ko-KR" sz="1600" dirty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  <a:endParaRPr lang="ko-KR" altLang="en-US" sz="16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D11521-8063-6C33-A87C-49FB346D40AA}"/>
              </a:ext>
            </a:extLst>
          </p:cNvPr>
          <p:cNvSpPr/>
          <p:nvPr/>
        </p:nvSpPr>
        <p:spPr>
          <a:xfrm>
            <a:off x="3709559" y="1664414"/>
            <a:ext cx="8125942" cy="4582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18" y="1755916"/>
            <a:ext cx="7745002" cy="43565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67" y="3178429"/>
            <a:ext cx="2320031" cy="151153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B11E57-81CF-AACB-D813-CF69D05DB9F4}"/>
              </a:ext>
            </a:extLst>
          </p:cNvPr>
          <p:cNvSpPr/>
          <p:nvPr/>
        </p:nvSpPr>
        <p:spPr>
          <a:xfrm>
            <a:off x="235182" y="1362936"/>
            <a:ext cx="3309402" cy="266590"/>
          </a:xfrm>
          <a:prstGeom prst="rect">
            <a:avLst/>
          </a:prstGeom>
          <a:solidFill>
            <a:srgbClr val="001A4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접근 권한 부여를 위한 권위</a:t>
            </a:r>
            <a:endParaRPr lang="ko-KR" altLang="en-US" sz="16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48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31790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endParaRPr lang="ko-KR" altLang="en-US" sz="900" b="1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51081" y="4089671"/>
            <a:ext cx="158569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58705" y="4124849"/>
            <a:ext cx="11432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33568" y="4124849"/>
            <a:ext cx="16995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192583" y="4089671"/>
            <a:ext cx="62709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98200" y="4089671"/>
            <a:ext cx="65434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QnA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L 도형 20"/>
          <p:cNvSpPr/>
          <p:nvPr/>
        </p:nvSpPr>
        <p:spPr>
          <a:xfrm rot="13529320">
            <a:off x="2642221" y="3771382"/>
            <a:ext cx="263505" cy="251350"/>
          </a:xfrm>
          <a:prstGeom prst="corner">
            <a:avLst>
              <a:gd name="adj1" fmla="val 23076"/>
              <a:gd name="adj2" fmla="val 24660"/>
            </a:avLst>
          </a:prstGeom>
          <a:solidFill>
            <a:srgbClr val="FF669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L 도형 25"/>
          <p:cNvSpPr/>
          <p:nvPr/>
        </p:nvSpPr>
        <p:spPr>
          <a:xfrm rot="13529320">
            <a:off x="4773399" y="3771383"/>
            <a:ext cx="263505" cy="251350"/>
          </a:xfrm>
          <a:prstGeom prst="corner">
            <a:avLst>
              <a:gd name="adj1" fmla="val 23076"/>
              <a:gd name="adj2" fmla="val 24660"/>
            </a:avLst>
          </a:prstGeom>
          <a:solidFill>
            <a:srgbClr val="FF669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L 도형 26"/>
          <p:cNvSpPr/>
          <p:nvPr/>
        </p:nvSpPr>
        <p:spPr>
          <a:xfrm rot="13529320">
            <a:off x="7222686" y="3778504"/>
            <a:ext cx="263505" cy="251350"/>
          </a:xfrm>
          <a:prstGeom prst="corner">
            <a:avLst>
              <a:gd name="adj1" fmla="val 23076"/>
              <a:gd name="adj2" fmla="val 24660"/>
            </a:avLst>
          </a:prstGeom>
          <a:solidFill>
            <a:srgbClr val="FF669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L 도형 27"/>
          <p:cNvSpPr/>
          <p:nvPr/>
        </p:nvSpPr>
        <p:spPr>
          <a:xfrm rot="13529320">
            <a:off x="9420965" y="3778505"/>
            <a:ext cx="263505" cy="251350"/>
          </a:xfrm>
          <a:prstGeom prst="corner">
            <a:avLst>
              <a:gd name="adj1" fmla="val 23076"/>
              <a:gd name="adj2" fmla="val 24660"/>
            </a:avLst>
          </a:prstGeom>
          <a:solidFill>
            <a:srgbClr val="FF6699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55403" y="3081556"/>
            <a:ext cx="777047" cy="8226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6195" y="3262035"/>
            <a:ext cx="61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15495" y="3081556"/>
            <a:ext cx="777047" cy="8226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96287" y="3262035"/>
            <a:ext cx="61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41272" y="3081556"/>
            <a:ext cx="777047" cy="8226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22064" y="3262035"/>
            <a:ext cx="61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103263" y="3081556"/>
            <a:ext cx="777047" cy="8226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84055" y="3262035"/>
            <a:ext cx="61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304952" y="3081556"/>
            <a:ext cx="777047" cy="82262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85744" y="3262035"/>
            <a:ext cx="61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5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B11E57-81CF-AACB-D813-CF69D05DB9F4}"/>
              </a:ext>
            </a:extLst>
          </p:cNvPr>
          <p:cNvSpPr/>
          <p:nvPr/>
        </p:nvSpPr>
        <p:spPr>
          <a:xfrm>
            <a:off x="359596" y="1362936"/>
            <a:ext cx="11475905" cy="266590"/>
          </a:xfrm>
          <a:prstGeom prst="rect">
            <a:avLst/>
          </a:prstGeom>
          <a:solidFill>
            <a:srgbClr val="001A4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Amazon S3 </a:t>
            </a: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  <a:endParaRPr lang="ko-KR" altLang="en-US" sz="16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D11521-8063-6C33-A87C-49FB346D40AA}"/>
              </a:ext>
            </a:extLst>
          </p:cNvPr>
          <p:cNvSpPr/>
          <p:nvPr/>
        </p:nvSpPr>
        <p:spPr>
          <a:xfrm>
            <a:off x="359596" y="1664414"/>
            <a:ext cx="11475905" cy="4582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582" y="2767176"/>
            <a:ext cx="5813171" cy="26456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4" y="2632701"/>
            <a:ext cx="5181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3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B11E57-81CF-AACB-D813-CF69D05DB9F4}"/>
              </a:ext>
            </a:extLst>
          </p:cNvPr>
          <p:cNvSpPr/>
          <p:nvPr/>
        </p:nvSpPr>
        <p:spPr>
          <a:xfrm>
            <a:off x="359596" y="1362936"/>
            <a:ext cx="11475905" cy="266590"/>
          </a:xfrm>
          <a:prstGeom prst="rect">
            <a:avLst/>
          </a:prstGeom>
          <a:solidFill>
            <a:srgbClr val="001A4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FCM</a:t>
            </a:r>
            <a:endParaRPr lang="ko-KR" altLang="en-US" sz="16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D11521-8063-6C33-A87C-49FB346D40AA}"/>
              </a:ext>
            </a:extLst>
          </p:cNvPr>
          <p:cNvSpPr/>
          <p:nvPr/>
        </p:nvSpPr>
        <p:spPr>
          <a:xfrm>
            <a:off x="359596" y="1664414"/>
            <a:ext cx="11475905" cy="4582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3" name="Google Shape;3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8294" y="2388957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42;p26"/>
          <p:cNvSpPr txBox="1"/>
          <p:nvPr/>
        </p:nvSpPr>
        <p:spPr>
          <a:xfrm>
            <a:off x="3333944" y="4334981"/>
            <a:ext cx="192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Openvidu</a:t>
            </a:r>
            <a:r>
              <a:rPr lang="ko-KR" sz="2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Rest</a:t>
            </a:r>
            <a:r>
              <a:rPr lang="ko-KR" sz="2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api</a:t>
            </a:r>
            <a:endParaRPr sz="21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43173" y="3766486"/>
            <a:ext cx="1243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상담요청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2635325" y="3576123"/>
            <a:ext cx="441789" cy="758858"/>
          </a:xfrm>
          <a:prstGeom prst="rightArrow">
            <a:avLst>
              <a:gd name="adj1" fmla="val 47292"/>
              <a:gd name="adj2" fmla="val 45349"/>
            </a:avLst>
          </a:prstGeom>
          <a:solidFill>
            <a:srgbClr val="001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08008" y="3755496"/>
            <a:ext cx="141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세션생성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8" name="Picture 4" descr="Node.js에서 안드로이드, iOS 푸시 알림 구현 | 오늘의 맛집은? 라이크라이크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t="17024" r="10221" b="16708"/>
          <a:stretch/>
        </p:blipFill>
        <p:spPr bwMode="auto">
          <a:xfrm>
            <a:off x="8466565" y="3447696"/>
            <a:ext cx="2671281" cy="103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오른쪽 화살표 24"/>
          <p:cNvSpPr/>
          <p:nvPr/>
        </p:nvSpPr>
        <p:spPr>
          <a:xfrm>
            <a:off x="5623806" y="3576122"/>
            <a:ext cx="441789" cy="758858"/>
          </a:xfrm>
          <a:prstGeom prst="rightArrow">
            <a:avLst>
              <a:gd name="adj1" fmla="val 47292"/>
              <a:gd name="adj2" fmla="val 45349"/>
            </a:avLst>
          </a:prstGeom>
          <a:solidFill>
            <a:srgbClr val="001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7765708" y="3576122"/>
            <a:ext cx="441789" cy="758858"/>
          </a:xfrm>
          <a:prstGeom prst="rightArrow">
            <a:avLst>
              <a:gd name="adj1" fmla="val 47292"/>
              <a:gd name="adj2" fmla="val 45349"/>
            </a:avLst>
          </a:prstGeom>
          <a:solidFill>
            <a:srgbClr val="001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4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B11E57-81CF-AACB-D813-CF69D05DB9F4}"/>
              </a:ext>
            </a:extLst>
          </p:cNvPr>
          <p:cNvSpPr/>
          <p:nvPr/>
        </p:nvSpPr>
        <p:spPr>
          <a:xfrm>
            <a:off x="359596" y="1362936"/>
            <a:ext cx="11475905" cy="266590"/>
          </a:xfrm>
          <a:prstGeom prst="rect">
            <a:avLst/>
          </a:prstGeom>
          <a:solidFill>
            <a:srgbClr val="001A4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err="1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도커</a:t>
            </a: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컨테이너</a:t>
            </a:r>
            <a:endParaRPr lang="ko-KR" altLang="en-US" sz="16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D11521-8063-6C33-A87C-49FB346D40AA}"/>
              </a:ext>
            </a:extLst>
          </p:cNvPr>
          <p:cNvSpPr/>
          <p:nvPr/>
        </p:nvSpPr>
        <p:spPr>
          <a:xfrm>
            <a:off x="359596" y="1664414"/>
            <a:ext cx="11475905" cy="4582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058" y="2828240"/>
            <a:ext cx="8545695" cy="21719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380" y="3037430"/>
            <a:ext cx="26326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Sellerb_frontend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Sellerb_backend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Mariadb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Kurento</a:t>
            </a:r>
            <a: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media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Openvidu</a:t>
            </a:r>
            <a: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proxy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Openvidu</a:t>
            </a:r>
            <a: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coturn</a:t>
            </a:r>
            <a:endParaRPr lang="en-US" altLang="ko-KR" sz="16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Openvidu</a:t>
            </a:r>
            <a:r>
              <a:rPr lang="en-US" altLang="ko-KR" sz="16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-server</a:t>
            </a:r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8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B11E57-81CF-AACB-D813-CF69D05DB9F4}"/>
              </a:ext>
            </a:extLst>
          </p:cNvPr>
          <p:cNvSpPr/>
          <p:nvPr/>
        </p:nvSpPr>
        <p:spPr>
          <a:xfrm>
            <a:off x="359596" y="1362936"/>
            <a:ext cx="11475905" cy="266590"/>
          </a:xfrm>
          <a:prstGeom prst="rect">
            <a:avLst/>
          </a:prstGeom>
          <a:solidFill>
            <a:srgbClr val="001A4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CI/CD</a:t>
            </a:r>
            <a:endParaRPr lang="ko-KR" altLang="en-US" sz="16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D11521-8063-6C33-A87C-49FB346D40AA}"/>
              </a:ext>
            </a:extLst>
          </p:cNvPr>
          <p:cNvSpPr/>
          <p:nvPr/>
        </p:nvSpPr>
        <p:spPr>
          <a:xfrm>
            <a:off x="359596" y="1664414"/>
            <a:ext cx="11475905" cy="4582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46" y="1786739"/>
            <a:ext cx="7549794" cy="42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B11E57-81CF-AACB-D813-CF69D05DB9F4}"/>
              </a:ext>
            </a:extLst>
          </p:cNvPr>
          <p:cNvSpPr/>
          <p:nvPr/>
        </p:nvSpPr>
        <p:spPr>
          <a:xfrm>
            <a:off x="359596" y="1362936"/>
            <a:ext cx="11475905" cy="266590"/>
          </a:xfrm>
          <a:prstGeom prst="rect">
            <a:avLst/>
          </a:prstGeom>
          <a:solidFill>
            <a:srgbClr val="001A4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 </a:t>
            </a:r>
            <a:r>
              <a:rPr lang="en-US" altLang="ko-KR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QR </a:t>
            </a: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스캔</a:t>
            </a:r>
            <a:r>
              <a:rPr lang="en-US" altLang="ko-KR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상담 연결</a:t>
            </a:r>
            <a:endParaRPr lang="ko-KR" altLang="en-US" sz="16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D11521-8063-6C33-A87C-49FB346D40AA}"/>
              </a:ext>
            </a:extLst>
          </p:cNvPr>
          <p:cNvSpPr/>
          <p:nvPr/>
        </p:nvSpPr>
        <p:spPr>
          <a:xfrm>
            <a:off x="359596" y="1664414"/>
            <a:ext cx="11475905" cy="4582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69" y="1846496"/>
            <a:ext cx="7498862" cy="421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D11521-8063-6C33-A87C-49FB346D40AA}"/>
              </a:ext>
            </a:extLst>
          </p:cNvPr>
          <p:cNvSpPr/>
          <p:nvPr/>
        </p:nvSpPr>
        <p:spPr>
          <a:xfrm>
            <a:off x="359596" y="1664414"/>
            <a:ext cx="11475905" cy="45822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B11E57-81CF-AACB-D813-CF69D05DB9F4}"/>
              </a:ext>
            </a:extLst>
          </p:cNvPr>
          <p:cNvSpPr/>
          <p:nvPr/>
        </p:nvSpPr>
        <p:spPr>
          <a:xfrm>
            <a:off x="359596" y="1362936"/>
            <a:ext cx="11475905" cy="266590"/>
          </a:xfrm>
          <a:prstGeom prst="rect">
            <a:avLst/>
          </a:prstGeom>
          <a:solidFill>
            <a:srgbClr val="001A47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Android</a:t>
            </a:r>
            <a:endParaRPr lang="ko-KR" altLang="en-US" sz="1600" dirty="0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</a:t>
            </a:r>
            <a:r>
              <a:rPr lang="en-US" altLang="ko-KR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b="1" dirty="0" err="1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84588" y="2190904"/>
            <a:ext cx="9630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50" name="Picture 2" descr="Ayo buat MVVM di Andro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578" y="2560236"/>
            <a:ext cx="2854926" cy="158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outine 이해하기 #6] Coroutine Flow와 스트림 예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77" y="2638403"/>
            <a:ext cx="2878923" cy="14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earn Dagger2 with simple example | HaniHashem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16" y="2761750"/>
            <a:ext cx="2946238" cy="11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7923" y="4187258"/>
            <a:ext cx="2744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AAC(Android </a:t>
            </a:r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Architecture </a:t>
            </a:r>
            <a:r>
              <a:rPr lang="en-US" altLang="ko-KR" sz="16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Component</a:t>
            </a:r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기반의</a:t>
            </a:r>
            <a:endParaRPr lang="en-US" altLang="ko-KR" sz="1600" dirty="0" smtClean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MVVM 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패턴을 적용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645948" y="4189669"/>
            <a:ext cx="286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비동기 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프로그래밍을 위해 </a:t>
            </a:r>
            <a:endParaRPr lang="en-US" altLang="ko-KR" sz="1600" dirty="0" smtClean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coroutine</a:t>
            </a:r>
            <a:r>
              <a:rPr lang="en-US" altLang="ko-KR" sz="16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 flow </a:t>
            </a:r>
            <a:r>
              <a:rPr lang="ko-KR" altLang="en-US" sz="16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8825" y="4189669"/>
            <a:ext cx="2773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dagger2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사용하여 </a:t>
            </a:r>
            <a:r>
              <a:rPr lang="en-US" altLang="ko-KR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 </a:t>
            </a:r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적용</a:t>
            </a:r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440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31790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561237" y="2901434"/>
            <a:ext cx="106952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en-US" altLang="ko-KR" sz="3600" kern="0" dirty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b="21051"/>
          <a:stretch/>
        </p:blipFill>
        <p:spPr>
          <a:xfrm>
            <a:off x="5785414" y="2443542"/>
            <a:ext cx="621170" cy="4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31790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533987" y="2901434"/>
            <a:ext cx="112402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 err="1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QnA</a:t>
            </a:r>
            <a:endParaRPr lang="en-US" altLang="ko-KR" sz="3600" kern="0" dirty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b="21051"/>
          <a:stretch/>
        </p:blipFill>
        <p:spPr>
          <a:xfrm>
            <a:off x="5785414" y="2443542"/>
            <a:ext cx="621170" cy="4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4C0D737E-D678-ECCB-1E31-9893946E59AE}"/>
              </a:ext>
            </a:extLst>
          </p:cNvPr>
          <p:cNvSpPr txBox="1"/>
          <p:nvPr/>
        </p:nvSpPr>
        <p:spPr>
          <a:xfrm>
            <a:off x="3212430" y="3097310"/>
            <a:ext cx="4991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kern="0" dirty="0" smtClean="0">
                <a:ln w="12700">
                  <a:noFill/>
                </a:ln>
                <a:solidFill>
                  <a:srgbClr val="001A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r>
              <a:rPr lang="en-US" altLang="ko-KR" sz="4800" kern="0" dirty="0" smtClean="0">
                <a:ln w="12700">
                  <a:noFill/>
                </a:ln>
                <a:solidFill>
                  <a:srgbClr val="001A4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21051"/>
          <a:stretch/>
        </p:blipFill>
        <p:spPr>
          <a:xfrm>
            <a:off x="7286208" y="3018840"/>
            <a:ext cx="1233771" cy="90946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06188" y="215153"/>
            <a:ext cx="11779624" cy="645458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8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31790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602642" y="2901434"/>
            <a:ext cx="298671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sz="3600" kern="0" dirty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</a:t>
            </a:r>
            <a:endParaRPr lang="en-US" altLang="ko-KR" sz="3600" kern="0" dirty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b="21051"/>
          <a:stretch/>
        </p:blipFill>
        <p:spPr>
          <a:xfrm>
            <a:off x="5785414" y="2443542"/>
            <a:ext cx="621170" cy="4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0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83641B7F-D26A-577C-6D4D-18FB92CABD1F}"/>
              </a:ext>
            </a:extLst>
          </p:cNvPr>
          <p:cNvGrpSpPr/>
          <p:nvPr/>
        </p:nvGrpSpPr>
        <p:grpSpPr>
          <a:xfrm rot="19800000">
            <a:off x="4552753" y="1828036"/>
            <a:ext cx="2870732" cy="3935959"/>
            <a:chOff x="4782285" y="1559966"/>
            <a:chExt cx="2870732" cy="3935959"/>
          </a:xfrm>
          <a:effectLst/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411B1D1B-9EAF-B180-DA93-C71D8151E0C1}"/>
                </a:ext>
              </a:extLst>
            </p:cNvPr>
            <p:cNvGrpSpPr/>
            <p:nvPr/>
          </p:nvGrpSpPr>
          <p:grpSpPr>
            <a:xfrm>
              <a:off x="4873279" y="2183570"/>
              <a:ext cx="2688751" cy="3312355"/>
              <a:chOff x="4873279" y="2183570"/>
              <a:chExt cx="2688751" cy="3312355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72160F6D-5B2E-E4D0-75A0-172C5B66625B}"/>
                  </a:ext>
                </a:extLst>
              </p:cNvPr>
              <p:cNvSpPr/>
              <p:nvPr/>
            </p:nvSpPr>
            <p:spPr>
              <a:xfrm rot="19800000">
                <a:off x="4873279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FF669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85A74E14-0CDD-7394-692A-587AE2993F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FF66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F8BAB9B-4D8C-A1E8-5097-A6C3BA4BA596}"/>
                </a:ext>
              </a:extLst>
            </p:cNvPr>
            <p:cNvGrpSpPr/>
            <p:nvPr/>
          </p:nvGrpSpPr>
          <p:grpSpPr>
            <a:xfrm rot="10800000">
              <a:off x="4873277" y="1559966"/>
              <a:ext cx="2688751" cy="3312355"/>
              <a:chOff x="4873278" y="2183570"/>
              <a:chExt cx="2688751" cy="3312355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99704E81-5335-D914-3AD4-974587940F2A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4E5DA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D2F02013-C125-1827-7C69-0921F08B2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4E5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8B0A0A51-264F-41C5-8921-E55981141B05}"/>
                </a:ext>
              </a:extLst>
            </p:cNvPr>
            <p:cNvSpPr/>
            <p:nvPr/>
          </p:nvSpPr>
          <p:spPr>
            <a:xfrm rot="19800000">
              <a:off x="4782286" y="209257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FF66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D1A9AD4-B280-20B2-486F-0EF606E6C786}"/>
                </a:ext>
              </a:extLst>
            </p:cNvPr>
            <p:cNvSpPr/>
            <p:nvPr/>
          </p:nvSpPr>
          <p:spPr>
            <a:xfrm rot="9000000">
              <a:off x="4782285" y="208534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4E5DA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41C30A3-8762-2509-CC98-B059C4E86A48}"/>
              </a:ext>
            </a:extLst>
          </p:cNvPr>
          <p:cNvSpPr/>
          <p:nvPr/>
        </p:nvSpPr>
        <p:spPr>
          <a:xfrm>
            <a:off x="393563" y="2884127"/>
            <a:ext cx="28391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지점의 경계를 허물다</a:t>
            </a:r>
            <a:r>
              <a:rPr lang="en-US" altLang="ko-KR" sz="2000" dirty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en-US" altLang="ko-KR" sz="2000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F5C246-E221-71F9-A7CF-36E1E4E422F6}"/>
              </a:ext>
            </a:extLst>
          </p:cNvPr>
          <p:cNvSpPr/>
          <p:nvPr/>
        </p:nvSpPr>
        <p:spPr>
          <a:xfrm>
            <a:off x="8880980" y="5355467"/>
            <a:ext cx="27862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상담의 부담을 줄이다</a:t>
            </a:r>
            <a:r>
              <a:rPr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ADBB6B2-8869-AEAE-1BE6-952AE74579C3}"/>
              </a:ext>
            </a:extLst>
          </p:cNvPr>
          <p:cNvSpPr/>
          <p:nvPr/>
        </p:nvSpPr>
        <p:spPr>
          <a:xfrm>
            <a:off x="5087402" y="2884128"/>
            <a:ext cx="1786545" cy="1786545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D5940DB-6F18-235E-53A8-CEE6659DEFAC}"/>
              </a:ext>
            </a:extLst>
          </p:cNvPr>
          <p:cNvSpPr txBox="1"/>
          <p:nvPr/>
        </p:nvSpPr>
        <p:spPr>
          <a:xfrm>
            <a:off x="2012016" y="2109812"/>
            <a:ext cx="121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</a:t>
            </a:r>
            <a:endParaRPr lang="ko-KR" altLang="en-US" dirty="0">
              <a:solidFill>
                <a:srgbClr val="4E5DA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AB499AF-199E-8F22-EC4C-C031AA7A837D}"/>
              </a:ext>
            </a:extLst>
          </p:cNvPr>
          <p:cNvSpPr txBox="1"/>
          <p:nvPr/>
        </p:nvSpPr>
        <p:spPr>
          <a:xfrm>
            <a:off x="8880979" y="4630804"/>
            <a:ext cx="1361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</a:t>
            </a:r>
            <a:endParaRPr lang="ko-KR" altLang="en-US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5111B437-9968-EBE0-1CC3-CFD0CAB25D1C}"/>
              </a:ext>
            </a:extLst>
          </p:cNvPr>
          <p:cNvSpPr/>
          <p:nvPr/>
        </p:nvSpPr>
        <p:spPr>
          <a:xfrm>
            <a:off x="7888752" y="4790460"/>
            <a:ext cx="620452" cy="604019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5152E8E-846B-DFA6-58A9-C418A0D3EE7B}"/>
              </a:ext>
            </a:extLst>
          </p:cNvPr>
          <p:cNvSpPr/>
          <p:nvPr/>
        </p:nvSpPr>
        <p:spPr>
          <a:xfrm>
            <a:off x="3459799" y="2258828"/>
            <a:ext cx="627690" cy="625299"/>
          </a:xfrm>
          <a:prstGeom prst="ellipse">
            <a:avLst/>
          </a:prstGeom>
          <a:solidFill>
            <a:schemeClr val="bg1"/>
          </a:solidFill>
          <a:ln w="25400">
            <a:solidFill>
              <a:srgbClr val="4E5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774" y="3328477"/>
            <a:ext cx="1128688" cy="10538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036" y="2366301"/>
            <a:ext cx="430823" cy="4308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144" y="4895202"/>
            <a:ext cx="394534" cy="3945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기술</a:t>
            </a:r>
            <a:r>
              <a:rPr lang="en-US" altLang="ko-KR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58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045072" y="2901434"/>
            <a:ext cx="21018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영상 시청</a:t>
            </a:r>
            <a:endParaRPr lang="en-US" altLang="ko-KR" sz="3600" kern="0" dirty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기술</a:t>
            </a:r>
            <a:r>
              <a:rPr lang="en-US" altLang="ko-KR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30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ADBB6B2-8869-AEAE-1BE6-952AE74579C3}"/>
              </a:ext>
            </a:extLst>
          </p:cNvPr>
          <p:cNvSpPr/>
          <p:nvPr/>
        </p:nvSpPr>
        <p:spPr>
          <a:xfrm>
            <a:off x="1068987" y="1430534"/>
            <a:ext cx="4451395" cy="4501424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38865" y="237915"/>
            <a:ext cx="621170" cy="457892"/>
          </a:xfrm>
          <a:prstGeom prst="rect">
            <a:avLst/>
          </a:prstGeom>
        </p:spPr>
      </p:pic>
      <p:pic>
        <p:nvPicPr>
          <p:cNvPr id="28" name="Picture 2" descr="삼성, 삼성전자 로고 JPG, PNG, AI 파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54" y="1652511"/>
            <a:ext cx="2714006" cy="27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G전자로고 일러스트파일 ai,png / 로고모음 / 로고공유 / 로고다운로드 : 네이버 블로그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22" y="4113444"/>
            <a:ext cx="1959553" cy="52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10" y="3960544"/>
            <a:ext cx="970608" cy="109035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기술</a:t>
            </a:r>
            <a:r>
              <a:rPr lang="en-US" altLang="ko-KR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6310" y="1328464"/>
            <a:ext cx="2106202" cy="21062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6005" y="3960544"/>
            <a:ext cx="2167107" cy="21671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600591">
            <a:off x="6287196" y="2538793"/>
            <a:ext cx="1266775" cy="12667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53807">
            <a:off x="6230747" y="4253627"/>
            <a:ext cx="1240511" cy="124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4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38865" y="237915"/>
            <a:ext cx="621170" cy="45789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기술</a:t>
            </a:r>
            <a:r>
              <a:rPr lang="en-US" altLang="ko-KR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335" y="3707224"/>
            <a:ext cx="2434010" cy="24340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2476" y="3707224"/>
            <a:ext cx="2684189" cy="2684189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4615698" y="1631570"/>
            <a:ext cx="2138670" cy="2085793"/>
            <a:chOff x="5171836" y="3597355"/>
            <a:chExt cx="1356530" cy="135653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ADBB6B2-8869-AEAE-1BE6-952AE74579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1836" y="3597355"/>
              <a:ext cx="1356530" cy="135653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437773">
              <a:off x="5471819" y="3876478"/>
              <a:ext cx="798286" cy="79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1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-3851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93" y="2642676"/>
            <a:ext cx="2319813" cy="21660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823" y="2442015"/>
            <a:ext cx="2234876" cy="22348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432" y="2718129"/>
            <a:ext cx="1958762" cy="1958762"/>
          </a:xfrm>
          <a:prstGeom prst="rect">
            <a:avLst/>
          </a:prstGeom>
        </p:spPr>
      </p:pic>
      <p:sp>
        <p:nvSpPr>
          <p:cNvPr id="16" name="왼쪽/오른쪽 화살표 15"/>
          <p:cNvSpPr/>
          <p:nvPr/>
        </p:nvSpPr>
        <p:spPr>
          <a:xfrm>
            <a:off x="3544175" y="3350303"/>
            <a:ext cx="1118937" cy="347207"/>
          </a:xfrm>
          <a:prstGeom prst="leftRightArrow">
            <a:avLst/>
          </a:prstGeom>
          <a:gradFill>
            <a:gsLst>
              <a:gs pos="22000">
                <a:schemeClr val="accent1">
                  <a:lumMod val="45000"/>
                  <a:lumOff val="55000"/>
                </a:schemeClr>
              </a:gs>
              <a:gs pos="90000">
                <a:schemeClr val="accent1">
                  <a:lumMod val="45000"/>
                  <a:lumOff val="55000"/>
                </a:schemeClr>
              </a:gs>
              <a:gs pos="49000">
                <a:schemeClr val="accent1">
                  <a:lumMod val="30000"/>
                  <a:lumOff val="70000"/>
                  <a:alpha val="88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/오른쪽 화살표 26"/>
          <p:cNvSpPr/>
          <p:nvPr/>
        </p:nvSpPr>
        <p:spPr>
          <a:xfrm>
            <a:off x="7528886" y="3350304"/>
            <a:ext cx="1118937" cy="347207"/>
          </a:xfrm>
          <a:prstGeom prst="leftRightArrow">
            <a:avLst/>
          </a:prstGeom>
          <a:gradFill>
            <a:gsLst>
              <a:gs pos="22000">
                <a:schemeClr val="accent1">
                  <a:lumMod val="45000"/>
                  <a:lumOff val="55000"/>
                </a:schemeClr>
              </a:gs>
              <a:gs pos="90000">
                <a:schemeClr val="accent1">
                  <a:lumMod val="45000"/>
                  <a:lumOff val="55000"/>
                </a:schemeClr>
              </a:gs>
              <a:gs pos="49000">
                <a:schemeClr val="accent1">
                  <a:lumMod val="30000"/>
                  <a:lumOff val="70000"/>
                  <a:alpha val="88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228" y="3197726"/>
            <a:ext cx="796066" cy="79606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0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33073" y="350151"/>
            <a:ext cx="5130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4E5DA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기술</a:t>
            </a:r>
            <a:r>
              <a:rPr lang="en-US" altLang="ko-KR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기능소개</a:t>
            </a:r>
            <a:r>
              <a:rPr lang="ko-KR" altLang="en-US" sz="1400" dirty="0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시연     </a:t>
            </a:r>
            <a:r>
              <a:rPr lang="en-US" altLang="ko-KR" sz="1400" dirty="0" err="1" smtClean="0">
                <a:solidFill>
                  <a:srgbClr val="A6A6A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QnA</a:t>
            </a:r>
            <a:endParaRPr lang="ko-KR" altLang="en-US" sz="1400" dirty="0">
              <a:solidFill>
                <a:srgbClr val="A6A6A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rcRect b="21051"/>
          <a:stretch/>
        </p:blipFill>
        <p:spPr>
          <a:xfrm>
            <a:off x="178137" y="230140"/>
            <a:ext cx="621170" cy="457892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92607" y="230140"/>
            <a:ext cx="429876" cy="429876"/>
            <a:chOff x="215317" y="343634"/>
            <a:chExt cx="684000" cy="684000"/>
          </a:xfrm>
        </p:grpSpPr>
        <p:sp>
          <p:nvSpPr>
            <p:cNvPr id="46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832121" y="195291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91120" y="4808690"/>
            <a:ext cx="801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Web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1246" y="4808690"/>
            <a:ext cx="1128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Mobile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24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 animBg="1"/>
      <p:bldP spid="2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86C17-3D9E-4D21-1879-60829A2D6561}"/>
              </a:ext>
            </a:extLst>
          </p:cNvPr>
          <p:cNvSpPr/>
          <p:nvPr/>
        </p:nvSpPr>
        <p:spPr>
          <a:xfrm>
            <a:off x="0" y="31790"/>
            <a:ext cx="12192000" cy="882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 smtClean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EB19E3-A9F7-C4C6-F637-9619BAD2EC3A}"/>
              </a:ext>
            </a:extLst>
          </p:cNvPr>
          <p:cNvGrpSpPr/>
          <p:nvPr/>
        </p:nvGrpSpPr>
        <p:grpSpPr>
          <a:xfrm>
            <a:off x="11449749" y="244148"/>
            <a:ext cx="429876" cy="429876"/>
            <a:chOff x="215317" y="343634"/>
            <a:chExt cx="684000" cy="684000"/>
          </a:xfrm>
        </p:grpSpPr>
        <p:sp>
          <p:nvSpPr>
            <p:cNvPr id="51" name="사각형: 둥근 모서리 22">
              <a:extLst>
                <a:ext uri="{FF2B5EF4-FFF2-40B4-BE49-F238E27FC236}">
                  <a16:creationId xmlns:a16="http://schemas.microsoft.com/office/drawing/2014/main" id="{AB569CC4-33DE-6BE1-DF30-9645AE025887}"/>
                </a:ext>
              </a:extLst>
            </p:cNvPr>
            <p:cNvSpPr/>
            <p:nvPr/>
          </p:nvSpPr>
          <p:spPr>
            <a:xfrm>
              <a:off x="215317" y="343634"/>
              <a:ext cx="684000" cy="684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6000">
                  <a:srgbClr val="E9F3FC"/>
                </a:gs>
                <a:gs pos="86000">
                  <a:srgbClr val="4E5DA7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70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88407A1-4447-B3B8-B104-14B7D9B9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55" y="386637"/>
              <a:ext cx="546554" cy="546554"/>
            </a:xfrm>
            <a:prstGeom prst="rect">
              <a:avLst/>
            </a:prstGeom>
          </p:spPr>
        </p:pic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30073F90-9CBE-CD6B-67F7-986ABD7E77C7}"/>
              </a:ext>
            </a:extLst>
          </p:cNvPr>
          <p:cNvSpPr/>
          <p:nvPr/>
        </p:nvSpPr>
        <p:spPr>
          <a:xfrm>
            <a:off x="11789263" y="209299"/>
            <a:ext cx="176990" cy="176990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5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rcRect b="21051"/>
          <a:stretch/>
        </p:blipFill>
        <p:spPr>
          <a:xfrm>
            <a:off x="149623" y="244148"/>
            <a:ext cx="621170" cy="4578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045071" y="2901434"/>
            <a:ext cx="21018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 smtClean="0">
                <a:ln w="12700">
                  <a:noFill/>
                </a:ln>
                <a:solidFill>
                  <a:srgbClr val="44546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  <a:endParaRPr lang="en-US" altLang="ko-KR" sz="3600" kern="0" dirty="0">
              <a:ln w="12700">
                <a:noFill/>
              </a:ln>
              <a:solidFill>
                <a:srgbClr val="44546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b="21051"/>
          <a:stretch/>
        </p:blipFill>
        <p:spPr>
          <a:xfrm>
            <a:off x="5785414" y="2443542"/>
            <a:ext cx="621170" cy="4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3551</TotalTime>
  <Words>993</Words>
  <Application>Microsoft Office PowerPoint</Application>
  <PresentationFormat>와이드스크린</PresentationFormat>
  <Paragraphs>228</Paragraphs>
  <Slides>28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맑은 고딕</vt:lpstr>
      <vt:lpstr>에스코어 드림 5 Medium</vt:lpstr>
      <vt:lpstr>맑은 고딕</vt:lpstr>
      <vt:lpstr>Arial</vt:lpstr>
      <vt:lpstr>티웨이_항공</vt:lpstr>
      <vt:lpstr>배달의민족 도현</vt:lpstr>
      <vt:lpstr>에스코어 드림 6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multicampus</cp:lastModifiedBy>
  <cp:revision>79</cp:revision>
  <dcterms:created xsi:type="dcterms:W3CDTF">2022-08-10T02:55:19Z</dcterms:created>
  <dcterms:modified xsi:type="dcterms:W3CDTF">2022-08-23T16:39:49Z</dcterms:modified>
</cp:coreProperties>
</file>